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ЭПИТЕЛИАЛЬНЫЕ ТКАНИ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ZERV\RS\09072013_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t="2525" r="12119"/>
          <a:stretch>
            <a:fillRect/>
          </a:stretch>
        </p:blipFill>
        <p:spPr bwMode="auto">
          <a:xfrm>
            <a:off x="1" y="0"/>
            <a:ext cx="6858015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4786314" y="6286520"/>
            <a:ext cx="2161950" cy="22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43570" y="5143512"/>
            <a:ext cx="1304694" cy="13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429256" y="3643314"/>
            <a:ext cx="1663024" cy="17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2066" y="2636912"/>
            <a:ext cx="2020214" cy="6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86512" y="1340768"/>
            <a:ext cx="805768" cy="16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6009349"/>
            <a:ext cx="14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94512" y="488111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Шиповатый слой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46" y="3320148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Зернистый слой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28852" y="2313746"/>
            <a:ext cx="13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Блестящий слой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1034132"/>
            <a:ext cx="129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Роговой слой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МНОГОСЛОЙНЫЙ ПЕРЕХОДНЫЙ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ЭПИТЕЛИЙ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МОЧЕВОЙ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ПУЗЫРЬ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КРОЛИКА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EZERV\RS\12072013_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r="39346"/>
          <a:stretch>
            <a:fillRect/>
          </a:stretch>
        </p:blipFill>
        <p:spPr bwMode="auto">
          <a:xfrm rot="16200000">
            <a:off x="553407" y="-553407"/>
            <a:ext cx="4679632" cy="5786445"/>
          </a:xfrm>
          <a:prstGeom prst="rect">
            <a:avLst/>
          </a:prstGeom>
          <a:noFill/>
        </p:spPr>
      </p:pic>
      <p:pic>
        <p:nvPicPr>
          <p:cNvPr id="11267" name="Picture 3" descr="D:\REZERV\RS\фото\ghy\12072013_9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4027" t="15577" r="17139" b="17663"/>
          <a:stretch>
            <a:fillRect/>
          </a:stretch>
        </p:blipFill>
        <p:spPr bwMode="auto">
          <a:xfrm>
            <a:off x="0" y="2643182"/>
            <a:ext cx="5795375" cy="421481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214942" y="1571611"/>
            <a:ext cx="96441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57686" y="908602"/>
            <a:ext cx="1726482" cy="20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2066" y="284933"/>
            <a:ext cx="1107289" cy="7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86380" y="5500702"/>
            <a:ext cx="653772" cy="16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214942" y="4857760"/>
            <a:ext cx="725210" cy="1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214810" y="3500438"/>
            <a:ext cx="1869358" cy="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4168" y="5316036"/>
            <a:ext cx="191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82715" y="4635043"/>
            <a:ext cx="246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слой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3276682"/>
            <a:ext cx="24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74642" y="1411873"/>
            <a:ext cx="191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00579" y="721071"/>
            <a:ext cx="246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Промежуточный слой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179355" y="100267"/>
            <a:ext cx="24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Морфологическая классификация эпителиев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                     </a:t>
            </a:r>
            <a:r>
              <a:rPr lang="ru-RU" sz="2400" dirty="0" smtClean="0"/>
              <a:t>Эпителий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  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Однослойный                                       Многослойный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Однорядный    Многорядный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Плоский                                           Плоский                  Переходный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Кубический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Призматический                   </a:t>
            </a:r>
            <a:r>
              <a:rPr lang="ru-RU" sz="2400" dirty="0" err="1" smtClean="0"/>
              <a:t>Неороговевающий</a:t>
            </a: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                 </a:t>
            </a:r>
            <a:r>
              <a:rPr lang="ru-RU" sz="2400" dirty="0" err="1" smtClean="0"/>
              <a:t>Ороговевающий</a:t>
            </a: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/>
              <a:t>                                  </a:t>
            </a: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57400" y="1447800"/>
            <a:ext cx="2362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5800" y="1447800"/>
            <a:ext cx="1905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219200" y="2362200"/>
            <a:ext cx="76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7400" y="2362200"/>
            <a:ext cx="914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181101" y="3543300"/>
            <a:ext cx="5334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105400" y="2362200"/>
            <a:ext cx="14478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400800" y="2514600"/>
            <a:ext cx="1447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802188" y="4419600"/>
            <a:ext cx="6080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181600" y="12954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37"/>
          <p:cNvSpPr txBox="1">
            <a:spLocks noChangeArrowheads="1"/>
          </p:cNvSpPr>
          <p:nvPr/>
        </p:nvSpPr>
        <p:spPr bwMode="auto">
          <a:xfrm>
            <a:off x="6477000" y="1066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Железистый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11. ОДНОСЛОЙНЫЙ ОДНОРЯДНЫЙ КУБИЧЕСКИЙ ЭПИТЕЛИЙ . ПОЧКА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КРЫСЫ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REZERV\RS\14082013_51.JPG"/>
          <p:cNvPicPr>
            <a:picLocks noChangeAspect="1" noChangeArrowheads="1"/>
          </p:cNvPicPr>
          <p:nvPr/>
        </p:nvPicPr>
        <p:blipFill>
          <a:blip r:embed="rId2" cstate="print"/>
          <a:srcRect t="2622" r="28090"/>
          <a:stretch>
            <a:fillRect/>
          </a:stretch>
        </p:blipFill>
        <p:spPr bwMode="auto">
          <a:xfrm>
            <a:off x="467544" y="1"/>
            <a:ext cx="8280920" cy="580526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530285" y="4509120"/>
            <a:ext cx="688708" cy="6781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5044" y="510122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678495" y="3717032"/>
            <a:ext cx="693705" cy="1534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4121" y="51513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7308304" y="3284984"/>
            <a:ext cx="310252" cy="1816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99058" y="51513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60212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1. Базальная мембрана;  2. Базальный полюс ;  3. Апикальный полюс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ОДНОСЛОЙНЫЙ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МНОГОРЯДНЫЙ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ЭПИТЕЛИЙ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ТРАХЕЯ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REZERV\RS\14082013_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24" t="19993" r="42897" b="561"/>
          <a:stretch>
            <a:fillRect/>
          </a:stretch>
        </p:blipFill>
        <p:spPr bwMode="auto">
          <a:xfrm rot="16200000">
            <a:off x="2222763" y="-2206351"/>
            <a:ext cx="4714885" cy="912758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1186520" y="2357443"/>
            <a:ext cx="99332" cy="26047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28662" y="4714884"/>
            <a:ext cx="77867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206" y="48140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098695" y="1643050"/>
            <a:ext cx="43619" cy="331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84381" y="478021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4970661" y="4107661"/>
            <a:ext cx="178595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11549" y="4854333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11" y="5877272"/>
            <a:ext cx="912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/>
              <a:t>Вставочный (базальный) эпителиоцит;  2. Реснитчатый эпителиоцит; </a:t>
            </a:r>
          </a:p>
          <a:p>
            <a:pPr algn="ctr"/>
            <a:r>
              <a:rPr lang="ru-RU" sz="2000" b="1" dirty="0" smtClean="0"/>
              <a:t>3. </a:t>
            </a:r>
            <a:r>
              <a:rPr lang="ru-RU" sz="2000" b="1" dirty="0" smtClean="0"/>
              <a:t>Бокаловидный </a:t>
            </a:r>
            <a:r>
              <a:rPr lang="ru-RU" sz="2000" b="1" dirty="0" smtClean="0"/>
              <a:t>эпителиоцит.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МНОГОСЛОЙНЫЙ ПЛОСКИЙ НЕОРОГОВЕВАЮЩИЙ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ЭПИТЕЛИЙ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РОГОВИЦА ГЛАЗА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EZERV\RS\14082013_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6936428" cy="6000792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572264" y="5075463"/>
            <a:ext cx="520016" cy="13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92280" y="4891784"/>
            <a:ext cx="163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Базальная мембрана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215074" y="4500570"/>
            <a:ext cx="877206" cy="10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421481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Базальный слой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15008" y="3429000"/>
            <a:ext cx="1377272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3214686"/>
            <a:ext cx="17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Шиповатый слой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357818" y="2204864"/>
            <a:ext cx="1734462" cy="96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7214" y="1891388"/>
            <a:ext cx="192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Поверхностный слой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9" y="2564904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МНОГОСЛОЙНЫЙ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ПЛОСКИЙ ОРОГОВЕВАЮЩИЙ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ЭПИТЕЛИЙ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 ПАЛЬЦА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ЭПИТЕЛИАЛЬНЫЕ ТКАНИ</vt:lpstr>
      <vt:lpstr>Морфологическая классификация эпителиев</vt:lpstr>
      <vt:lpstr>ПРЕПАРАТ № 11. ОДНОСЛОЙНЫЙ ОДНОРЯДНЫЙ КУБИЧЕСКИЙ ЭПИТЕЛИЙ . ПОЧКА КРЫСЫ ОКР. Г+Э</vt:lpstr>
      <vt:lpstr>Презентация PowerPoint</vt:lpstr>
      <vt:lpstr>ПРЕПАРАТ №12 ОДНОСЛОЙНЫЙ МНОГОРЯДНЫЙ ЭПИТЕЛИЙ  ТРАХЕЯ СОБАКИ ОКР. Г+Э</vt:lpstr>
      <vt:lpstr>Презентация PowerPoint</vt:lpstr>
      <vt:lpstr>ПРЕПАРАТ №13  МНОГОСЛОЙНЫЙ ПЛОСКИЙ НЕОРОГОВЕВАЮЩИЙ ЭПИТЕЛИЙ РОГОВИЦА ГЛАЗА ОКР. Г+Э</vt:lpstr>
      <vt:lpstr>Презентация PowerPoint</vt:lpstr>
      <vt:lpstr>ПРЕПАРАТ №67 МНОГОСЛОЙНЫЙ ПЛОСКИЙ ОРОГОВЕВАЮЩИЙ ЭПИТЕЛИЙ КОЖА ПАЛЬЦА ЧЕЛОВЕКА ОКР. Г+Э</vt:lpstr>
      <vt:lpstr>Презентация PowerPoint</vt:lpstr>
      <vt:lpstr>ПРЕПАРАТ №61  МНОГОСЛОЙНЫЙ ПЕРЕХОДНЫЙ ЭПИТЕЛИЙ МОЧЕВОЙ ПУЗЫРЬ КРОЛИКА ОКР. Г+Э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Эпителиальные ткани</dc:title>
  <dc:creator>Dell</dc:creator>
  <cp:lastModifiedBy>Администратор</cp:lastModifiedBy>
  <cp:revision>29</cp:revision>
  <dcterms:created xsi:type="dcterms:W3CDTF">2013-10-27T06:32:09Z</dcterms:created>
  <dcterms:modified xsi:type="dcterms:W3CDTF">2021-10-11T19:37:44Z</dcterms:modified>
</cp:coreProperties>
</file>